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4" r:id="rId5"/>
    <p:sldId id="269" r:id="rId6"/>
    <p:sldId id="263" r:id="rId7"/>
    <p:sldId id="265" r:id="rId8"/>
    <p:sldId id="270" r:id="rId9"/>
    <p:sldId id="272" r:id="rId10"/>
    <p:sldId id="266" r:id="rId11"/>
    <p:sldId id="267" r:id="rId12"/>
    <p:sldId id="26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2472" autoAdjust="0"/>
  </p:normalViewPr>
  <p:slideViewPr>
    <p:cSldViewPr snapToGrid="0">
      <p:cViewPr varScale="1">
        <p:scale>
          <a:sx n="58" d="100"/>
          <a:sy n="58" d="100"/>
        </p:scale>
        <p:origin x="9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5DD89-7E5D-4009-B0EE-0CE2D142B66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DB25F-7AD8-4475-B526-80539036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DB25F-7AD8-4475-B526-805390367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0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DB25F-7AD8-4475-B526-8053903671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4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DB25F-7AD8-4475-B526-8053903671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DB25F-7AD8-4475-B526-8053903671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DB25F-7AD8-4475-B526-8053903671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88ED-DACF-4A1A-BE58-3C4C16D280EB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FC2-877A-4396-A0A7-C2DC9430FAC2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EAA3-C56D-4F05-ADBE-235B0F1402B7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4EC-19D8-438D-B7E2-260F81577731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2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11C8-5D94-47FB-BD24-06E061AFCEB4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ADAD-7250-4072-A1F9-A1C3FF9F4552}" type="datetime1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2150-3C3B-4ED5-B62A-F14090FFD242}" type="datetime1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8AB-2179-4F22-8D31-4F474AE7018E}" type="datetime1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54C5-E53B-48A9-B6E7-4422C8A4DFF7}" type="datetime1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8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C79-BE1B-42F2-A401-C63A7D8D4312}" type="datetime1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4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968F-00EB-453E-8C47-BFFF7BBABFCB}" type="datetime1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6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56F50-3DED-408C-ACC7-81564B425008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897E9-1EDC-4178-92A8-2168F3D9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2931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dirty="0"/>
              <a:t>Molecular Electronics: </a:t>
            </a:r>
            <a:r>
              <a:rPr lang="en-US" sz="4800" dirty="0" err="1"/>
              <a:t>Octadecyltrichlorosilane</a:t>
            </a:r>
            <a:r>
              <a:rPr lang="en-US" sz="4800" dirty="0"/>
              <a:t> Self-Assembled Monolayers on Silicon Dioxide</a:t>
            </a:r>
            <a:endParaRPr lang="en-US" sz="48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55709"/>
            <a:ext cx="9144000" cy="2387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Gisselle Gonzalez</a:t>
            </a:r>
            <a:r>
              <a:rPr lang="en-US" sz="2000" baseline="30000" dirty="0"/>
              <a:t>1</a:t>
            </a:r>
            <a:r>
              <a:rPr lang="en-US" sz="2000" dirty="0"/>
              <a:t>, Adam Hinckley</a:t>
            </a:r>
            <a:r>
              <a:rPr lang="en-US" sz="2000" baseline="30000" dirty="0"/>
              <a:t>2</a:t>
            </a:r>
            <a:r>
              <a:rPr lang="en-US" sz="2000" dirty="0"/>
              <a:t>, Anthony Muscat</a:t>
            </a:r>
            <a:r>
              <a:rPr lang="en-US" sz="2000" baseline="30000" dirty="0"/>
              <a:t>2</a:t>
            </a:r>
            <a:endParaRPr lang="en-US" sz="2000" dirty="0"/>
          </a:p>
          <a:p>
            <a:r>
              <a:rPr lang="en-US" sz="2000" i="1" baseline="30000" dirty="0"/>
              <a:t>1</a:t>
            </a:r>
            <a:r>
              <a:rPr lang="en-US" sz="2000" i="1" dirty="0"/>
              <a:t>Department of Biomedical Engineering, The University of Arizona, Tucson, AZ  </a:t>
            </a:r>
            <a:r>
              <a:rPr lang="en-US" sz="2000" i="1" baseline="30000" dirty="0"/>
              <a:t>2</a:t>
            </a:r>
            <a:r>
              <a:rPr lang="en-US" sz="2000" i="1" dirty="0"/>
              <a:t>Department of Chemical Engineering, The University of Arizona, Tucson, AZ</a:t>
            </a:r>
          </a:p>
          <a:p>
            <a:endParaRPr lang="en-US" sz="2000" i="1" dirty="0"/>
          </a:p>
          <a:p>
            <a:r>
              <a:rPr lang="en-US" sz="2000" dirty="0"/>
              <a:t>NASA Space Grant Symposium</a:t>
            </a:r>
          </a:p>
          <a:p>
            <a:r>
              <a:rPr lang="en-US" sz="2000" dirty="0"/>
              <a:t>Tucson, AZ</a:t>
            </a:r>
          </a:p>
          <a:p>
            <a:r>
              <a:rPr lang="en-US" sz="2000" dirty="0"/>
              <a:t>April 14, 2018</a:t>
            </a:r>
          </a:p>
          <a:p>
            <a:endParaRPr lang="en-US" sz="1200" dirty="0"/>
          </a:p>
        </p:txBody>
      </p:sp>
      <p:pic>
        <p:nvPicPr>
          <p:cNvPr id="1026" name="Picture 2" descr="https://spacegrant.arizona.edu/sites/spacegrant.arizona.edu/files/about/logos/azsgc_logo_transparent_lg.png">
            <a:extLst>
              <a:ext uri="{FF2B5EF4-FFF2-40B4-BE49-F238E27FC236}">
                <a16:creationId xmlns:a16="http://schemas.microsoft.com/office/drawing/2014/main" id="{3BC92FA8-CAB9-4544-A673-43046991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8485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50B2D6-0E4D-42B6-BF33-90FB5CCB4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08426"/>
            <a:ext cx="2054356" cy="1923292"/>
          </a:xfrm>
          <a:prstGeom prst="rect">
            <a:avLst/>
          </a:prstGeom>
        </p:spPr>
      </p:pic>
      <p:pic>
        <p:nvPicPr>
          <p:cNvPr id="7" name="Picture 6" descr="nasa-logo">
            <a:extLst>
              <a:ext uri="{FF2B5EF4-FFF2-40B4-BE49-F238E27FC236}">
                <a16:creationId xmlns:a16="http://schemas.microsoft.com/office/drawing/2014/main" id="{C5AC38CC-D4A3-47F5-A5DF-099C2AE1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5475361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C2625-FC0C-4F0F-812E-8596B776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356" y="6445069"/>
            <a:ext cx="2743200" cy="365125"/>
          </a:xfrm>
        </p:spPr>
        <p:txBody>
          <a:bodyPr/>
          <a:lstStyle/>
          <a:p>
            <a:fld id="{A26897E9-1EDC-4178-92A8-2168F3D91B2D}" type="slidenum">
              <a:rPr lang="en-US" sz="2000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1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1154-3604-4557-B442-2FDB7FDA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C3CBB-80AD-4B3A-A6F1-6DA9716AAB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3640" y="1825625"/>
                <a:ext cx="5520159" cy="4351338"/>
              </a:xfrm>
            </p:spPr>
            <p:txBody>
              <a:bodyPr/>
              <a:lstStyle/>
              <a:p>
                <a:r>
                  <a:rPr lang="en-US" dirty="0"/>
                  <a:t>48 hr. deposition process in air resulted in OTS monolayers of 29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0.50 </a:t>
                </a:r>
                <a:r>
                  <a:rPr lang="en-US" dirty="0">
                    <a:cs typeface="Times New Roman" panose="02020603050405020304" pitchFamily="18" charset="0"/>
                  </a:rPr>
                  <a:t>Å and contact angle of </a:t>
                </a:r>
                <a:r>
                  <a:rPr lang="en-US" dirty="0"/>
                  <a:t>111.52 </a:t>
                </a:r>
                <a14:m>
                  <m:oMath xmlns:m="http://schemas.openxmlformats.org/officeDocument/2006/math">
                    <m:r>
                      <a:rPr lang="en-US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0.40</a:t>
                </a:r>
                <a:r>
                  <a:rPr lang="en-US" dirty="0"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en-US" dirty="0"/>
                  <a:t>OTS SAMs deactivated SiO</a:t>
                </a:r>
                <a:r>
                  <a:rPr lang="en-US" baseline="-25000" dirty="0"/>
                  <a:t>2</a:t>
                </a:r>
                <a:r>
                  <a:rPr lang="en-US" dirty="0"/>
                  <a:t>/Si</a:t>
                </a:r>
                <a:r>
                  <a:rPr lang="en-US" baseline="-25000" dirty="0"/>
                  <a:t> </a:t>
                </a:r>
                <a:r>
                  <a:rPr lang="en-US" dirty="0"/>
                  <a:t> for up to 200 cycles of TiCl</a:t>
                </a:r>
                <a:r>
                  <a:rPr lang="en-US" baseline="-25000" dirty="0"/>
                  <a:t>4</a:t>
                </a:r>
                <a:r>
                  <a:rPr lang="en-US" dirty="0"/>
                  <a:t> .</a:t>
                </a:r>
              </a:p>
              <a:p>
                <a:pPr lvl="1"/>
                <a:r>
                  <a:rPr lang="en-US" dirty="0"/>
                  <a:t>No defects present in the SAM within XPS detection limits</a:t>
                </a:r>
              </a:p>
              <a:p>
                <a:r>
                  <a:rPr lang="en-US" dirty="0"/>
                  <a:t>OTS can be patterned simply by using a diamond scribe.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C3CBB-80AD-4B3A-A6F1-6DA9716AA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3640" y="1825625"/>
                <a:ext cx="5520159" cy="4351338"/>
              </a:xfrm>
              <a:blipFill>
                <a:blip r:embed="rId2"/>
                <a:stretch>
                  <a:fillRect l="-1989" t="-2241" r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s://spacegrant.arizona.edu/sites/spacegrant.arizona.edu/files/about/logos/azsgc_logo_transparent_lg.png">
            <a:extLst>
              <a:ext uri="{FF2B5EF4-FFF2-40B4-BE49-F238E27FC236}">
                <a16:creationId xmlns:a16="http://schemas.microsoft.com/office/drawing/2014/main" id="{52726FD1-E007-4A40-8389-8A30A4859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2" y="5567891"/>
            <a:ext cx="966374" cy="12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81E75-AEFE-4C54-94AD-D7BCBD127B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5958" r="-6156"/>
          <a:stretch/>
        </p:blipFill>
        <p:spPr>
          <a:xfrm>
            <a:off x="1354929" y="1462892"/>
            <a:ext cx="3480992" cy="4567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933D67-66C1-4495-8CEB-9B781D93600A}"/>
              </a:ext>
            </a:extLst>
          </p:cNvPr>
          <p:cNvSpPr txBox="1"/>
          <p:nvPr/>
        </p:nvSpPr>
        <p:spPr>
          <a:xfrm>
            <a:off x="794868" y="6165347"/>
            <a:ext cx="515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Optical image of AFM cantilever and scored surface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988382-06AA-49B1-8ED8-374D0CA1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356" y="6445069"/>
            <a:ext cx="2743200" cy="365125"/>
          </a:xfrm>
        </p:spPr>
        <p:txBody>
          <a:bodyPr/>
          <a:lstStyle/>
          <a:p>
            <a:fld id="{A26897E9-1EDC-4178-92A8-2168F3D91B2D}" type="slidenum">
              <a:rPr lang="en-US" sz="2000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3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A0FE-3492-470C-9586-DA65DA7B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846A-1E47-4831-9CB1-D63D2D9E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Use UV light and conductive AFM to make nanoscale patters. </a:t>
            </a:r>
          </a:p>
          <a:p>
            <a:r>
              <a:rPr lang="en-US" dirty="0"/>
              <a:t>Deposit TiO</a:t>
            </a:r>
            <a:r>
              <a:rPr lang="en-US" baseline="-25000" dirty="0"/>
              <a:t>2 </a:t>
            </a:r>
            <a:r>
              <a:rPr lang="en-US" dirty="0"/>
              <a:t>onto patterns for sensors.</a:t>
            </a:r>
            <a:endParaRPr lang="en-US" baseline="-25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404FFE-8CBE-4E2B-A949-8D0CBFDA521C}"/>
              </a:ext>
            </a:extLst>
          </p:cNvPr>
          <p:cNvGrpSpPr/>
          <p:nvPr/>
        </p:nvGrpSpPr>
        <p:grpSpPr>
          <a:xfrm>
            <a:off x="1858059" y="3260374"/>
            <a:ext cx="2533541" cy="3179197"/>
            <a:chOff x="1858059" y="3260374"/>
            <a:chExt cx="2533541" cy="31791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84A8CA-45D5-4399-A4D0-1F4DF001C517}"/>
                </a:ext>
              </a:extLst>
            </p:cNvPr>
            <p:cNvSpPr/>
            <p:nvPr/>
          </p:nvSpPr>
          <p:spPr>
            <a:xfrm>
              <a:off x="1858059" y="3267531"/>
              <a:ext cx="2529749" cy="2710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95F0FA99-F48D-4031-8CA6-933C4E122FE0}"/>
                </a:ext>
              </a:extLst>
            </p:cNvPr>
            <p:cNvSpPr/>
            <p:nvPr/>
          </p:nvSpPr>
          <p:spPr>
            <a:xfrm>
              <a:off x="1861851" y="3260374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C0354BB-D618-436B-8569-96157980E968}"/>
                </a:ext>
              </a:extLst>
            </p:cNvPr>
            <p:cNvSpPr/>
            <p:nvPr/>
          </p:nvSpPr>
          <p:spPr>
            <a:xfrm>
              <a:off x="2710150" y="3260374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5F1587CF-F6A0-4770-8909-F91830433074}"/>
                </a:ext>
              </a:extLst>
            </p:cNvPr>
            <p:cNvSpPr/>
            <p:nvPr/>
          </p:nvSpPr>
          <p:spPr>
            <a:xfrm>
              <a:off x="3535169" y="3264791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1D6EBE3C-4B0A-4CA7-B998-D15D29941A92}"/>
                </a:ext>
              </a:extLst>
            </p:cNvPr>
            <p:cNvSpPr/>
            <p:nvPr/>
          </p:nvSpPr>
          <p:spPr>
            <a:xfrm>
              <a:off x="1861851" y="4163757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89806FFB-C862-4893-836F-D108B3332A04}"/>
                </a:ext>
              </a:extLst>
            </p:cNvPr>
            <p:cNvSpPr/>
            <p:nvPr/>
          </p:nvSpPr>
          <p:spPr>
            <a:xfrm>
              <a:off x="2710150" y="4163757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5161BA-0CEF-49CA-BE4B-500A879CB9D9}"/>
                </a:ext>
              </a:extLst>
            </p:cNvPr>
            <p:cNvSpPr/>
            <p:nvPr/>
          </p:nvSpPr>
          <p:spPr>
            <a:xfrm>
              <a:off x="3543301" y="4163757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ABB4373-B93E-4CC4-94F7-F2A533648174}"/>
                </a:ext>
              </a:extLst>
            </p:cNvPr>
            <p:cNvSpPr/>
            <p:nvPr/>
          </p:nvSpPr>
          <p:spPr>
            <a:xfrm>
              <a:off x="1861850" y="5067140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E8228E9A-0CD9-45E9-A057-EEB7C20FF9D6}"/>
                </a:ext>
              </a:extLst>
            </p:cNvPr>
            <p:cNvSpPr/>
            <p:nvPr/>
          </p:nvSpPr>
          <p:spPr>
            <a:xfrm>
              <a:off x="3539300" y="5067140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DEE90428-7274-465A-9E83-3985A368B755}"/>
                </a:ext>
              </a:extLst>
            </p:cNvPr>
            <p:cNvSpPr/>
            <p:nvPr/>
          </p:nvSpPr>
          <p:spPr>
            <a:xfrm>
              <a:off x="2704181" y="5074298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ADF4D6-04F8-434A-9027-5F96114C5D0B}"/>
                </a:ext>
              </a:extLst>
            </p:cNvPr>
            <p:cNvSpPr txBox="1"/>
            <p:nvPr/>
          </p:nvSpPr>
          <p:spPr>
            <a:xfrm>
              <a:off x="2440235" y="6070239"/>
              <a:ext cx="1790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Grid pattern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7C4C56D-4E3B-4CE1-B988-C44085787248}"/>
              </a:ext>
            </a:extLst>
          </p:cNvPr>
          <p:cNvSpPr/>
          <p:nvPr/>
        </p:nvSpPr>
        <p:spPr>
          <a:xfrm>
            <a:off x="7542128" y="3263114"/>
            <a:ext cx="2529749" cy="2710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FE6C993-4203-4088-8C5B-20356E619CAD}"/>
              </a:ext>
            </a:extLst>
          </p:cNvPr>
          <p:cNvSpPr/>
          <p:nvPr/>
        </p:nvSpPr>
        <p:spPr>
          <a:xfrm>
            <a:off x="8611208" y="3647374"/>
            <a:ext cx="319489" cy="3194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886F765-2F79-457F-AA94-11964BD881D4}"/>
              </a:ext>
            </a:extLst>
          </p:cNvPr>
          <p:cNvSpPr/>
          <p:nvPr/>
        </p:nvSpPr>
        <p:spPr>
          <a:xfrm>
            <a:off x="9414078" y="3647374"/>
            <a:ext cx="319489" cy="3194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8158BC-4124-4232-BCD8-291771EF964A}"/>
              </a:ext>
            </a:extLst>
          </p:cNvPr>
          <p:cNvSpPr/>
          <p:nvPr/>
        </p:nvSpPr>
        <p:spPr>
          <a:xfrm>
            <a:off x="7812666" y="3681805"/>
            <a:ext cx="319489" cy="3194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BAE00B1-A337-416D-AE3A-8263778ABA43}"/>
              </a:ext>
            </a:extLst>
          </p:cNvPr>
          <p:cNvSpPr/>
          <p:nvPr/>
        </p:nvSpPr>
        <p:spPr>
          <a:xfrm>
            <a:off x="9414076" y="4419985"/>
            <a:ext cx="319489" cy="3194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6A364B0-BC48-41D7-9196-E6AF9C93E9D1}"/>
              </a:ext>
            </a:extLst>
          </p:cNvPr>
          <p:cNvSpPr/>
          <p:nvPr/>
        </p:nvSpPr>
        <p:spPr>
          <a:xfrm>
            <a:off x="7812666" y="4419985"/>
            <a:ext cx="319489" cy="3194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A4F4EF-251A-43C9-BA8E-4D3792F5E376}"/>
              </a:ext>
            </a:extLst>
          </p:cNvPr>
          <p:cNvSpPr/>
          <p:nvPr/>
        </p:nvSpPr>
        <p:spPr>
          <a:xfrm>
            <a:off x="8611209" y="4419985"/>
            <a:ext cx="319489" cy="3194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2504CB-B178-4558-B11E-AC594C527401}"/>
              </a:ext>
            </a:extLst>
          </p:cNvPr>
          <p:cNvSpPr/>
          <p:nvPr/>
        </p:nvSpPr>
        <p:spPr>
          <a:xfrm>
            <a:off x="7810504" y="5245600"/>
            <a:ext cx="319489" cy="3194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8CDA75-02F1-452C-9011-377A95AE55EA}"/>
              </a:ext>
            </a:extLst>
          </p:cNvPr>
          <p:cNvSpPr/>
          <p:nvPr/>
        </p:nvSpPr>
        <p:spPr>
          <a:xfrm>
            <a:off x="8611210" y="5244607"/>
            <a:ext cx="319489" cy="3194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80F627-F4C2-4637-9D55-2348CEF9E656}"/>
              </a:ext>
            </a:extLst>
          </p:cNvPr>
          <p:cNvSpPr/>
          <p:nvPr/>
        </p:nvSpPr>
        <p:spPr>
          <a:xfrm>
            <a:off x="9414077" y="5222537"/>
            <a:ext cx="319489" cy="3194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86FAD8-D5F5-4F9B-8846-56668DD2F72C}"/>
              </a:ext>
            </a:extLst>
          </p:cNvPr>
          <p:cNvSpPr txBox="1"/>
          <p:nvPr/>
        </p:nvSpPr>
        <p:spPr>
          <a:xfrm>
            <a:off x="7895646" y="6070239"/>
            <a:ext cx="207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Mushroom pattern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BA71091D-9D23-4BDB-867F-FEF6866A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356" y="6445069"/>
            <a:ext cx="2743200" cy="365125"/>
          </a:xfrm>
        </p:spPr>
        <p:txBody>
          <a:bodyPr/>
          <a:lstStyle/>
          <a:p>
            <a:fld id="{A26897E9-1EDC-4178-92A8-2168F3D91B2D}" type="slidenum">
              <a:rPr lang="en-US" sz="2000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3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ACC9-5FD1-4F51-98F8-F634EED2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5122" name="Picture 2" descr="Arizona NASA Vertical Text">
            <a:extLst>
              <a:ext uri="{FF2B5EF4-FFF2-40B4-BE49-F238E27FC236}">
                <a16:creationId xmlns:a16="http://schemas.microsoft.com/office/drawing/2014/main" id="{1D825C96-B805-4A4C-A8AC-C0451C7C21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04" y="1944076"/>
            <a:ext cx="254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EE70CD-EBC6-42AD-AAF3-1194EAADD1ED}"/>
              </a:ext>
            </a:extLst>
          </p:cNvPr>
          <p:cNvSpPr txBox="1">
            <a:spLocks/>
          </p:cNvSpPr>
          <p:nvPr/>
        </p:nvSpPr>
        <p:spPr>
          <a:xfrm>
            <a:off x="5365214" y="1825625"/>
            <a:ext cx="59885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514350">
              <a:buFont typeface="Arial" panose="020B0604020202020204" pitchFamily="34" charset="0"/>
              <a:buAutoNum type="arabicPeriod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67A81A-2F97-4B3E-999B-28FE1C15B9E8}"/>
              </a:ext>
            </a:extLst>
          </p:cNvPr>
          <p:cNvSpPr txBox="1">
            <a:spLocks/>
          </p:cNvSpPr>
          <p:nvPr/>
        </p:nvSpPr>
        <p:spPr>
          <a:xfrm>
            <a:off x="5901370" y="3386138"/>
            <a:ext cx="4978705" cy="247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Dr. Anthony Muscat’s Research Group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5A479AA-2FAA-4BCC-9AF5-78FF7895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356" y="6445069"/>
            <a:ext cx="2743200" cy="365125"/>
          </a:xfrm>
        </p:spPr>
        <p:txBody>
          <a:bodyPr/>
          <a:lstStyle/>
          <a:p>
            <a:fld id="{A26897E9-1EDC-4178-92A8-2168F3D91B2D}" type="slidenum">
              <a:rPr lang="en-US" sz="2000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3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43F9-1C84-4E8B-B040-E7C217C3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7BA3-380D-498D-A32D-518CFF169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-514350">
              <a:buAutoNum type="arabicPeriod"/>
            </a:pPr>
            <a:endParaRPr lang="en-US" sz="2000" dirty="0"/>
          </a:p>
          <a:p>
            <a:pPr marL="57150" indent="-514350">
              <a:buAutoNum type="arabicPeriod"/>
            </a:pPr>
            <a:r>
              <a:rPr lang="en-US" sz="2000" dirty="0"/>
              <a:t>Arshad, M. K. Md, et al. “Field-Effect Transistor-Integration with TiO2 Nanoparticles for Sensing of Cardiac Troponin I Biomarker.” </a:t>
            </a:r>
            <a:r>
              <a:rPr lang="en-US" sz="2000" i="1" dirty="0"/>
              <a:t>Journal of Nanoscience and Nanotechnology</a:t>
            </a:r>
            <a:r>
              <a:rPr lang="en-US" sz="2000" dirty="0"/>
              <a:t>, vol. 18, no. 8, 2018, pp. 5283–5291., doi:10.1166/jnn.2018.15419.</a:t>
            </a:r>
          </a:p>
          <a:p>
            <a:pPr marL="57150" indent="-514350">
              <a:buAutoNum type="arabicPeriod"/>
            </a:pPr>
            <a:r>
              <a:rPr lang="en-US" sz="2000" dirty="0"/>
              <a:t>B. A. </a:t>
            </a:r>
            <a:r>
              <a:rPr lang="en-US" sz="2000" dirty="0" err="1"/>
              <a:t>Mantooth</a:t>
            </a:r>
            <a:r>
              <a:rPr lang="en-US" sz="2000" dirty="0"/>
              <a:t> and P. S. Weiss, "Fabrication, assembly, and characterization of molecular electronic components," in </a:t>
            </a:r>
            <a:r>
              <a:rPr lang="en-US" sz="2000" i="1" dirty="0"/>
              <a:t>Proceedings of the IEEE</a:t>
            </a:r>
            <a:r>
              <a:rPr lang="en-US" sz="2000" dirty="0"/>
              <a:t>, vol. 91, no. 11, pp. 1785-1802, Nov 2003.</a:t>
            </a:r>
            <a:br>
              <a:rPr lang="en-US" sz="2000" dirty="0"/>
            </a:br>
            <a:r>
              <a:rPr lang="en-US" sz="2000" dirty="0"/>
              <a:t>doi: 10.1109/JPROC.2003.818320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B7005B-128F-488F-AC2B-E2E7E077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356" y="6445069"/>
            <a:ext cx="2743200" cy="365125"/>
          </a:xfrm>
        </p:spPr>
        <p:txBody>
          <a:bodyPr/>
          <a:lstStyle/>
          <a:p>
            <a:fld id="{A26897E9-1EDC-4178-92A8-2168F3D91B2D}" type="slidenum">
              <a:rPr lang="en-US" sz="2000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2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568F19-29A5-4BA0-8F38-BEF61CECD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34" b="7156"/>
          <a:stretch/>
        </p:blipFill>
        <p:spPr>
          <a:xfrm>
            <a:off x="347241" y="1451343"/>
            <a:ext cx="7546931" cy="4926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5378F-BF53-41C4-A9BD-38B54145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37" y="362332"/>
            <a:ext cx="11229862" cy="1060372"/>
          </a:xfrm>
        </p:spPr>
        <p:txBody>
          <a:bodyPr>
            <a:noAutofit/>
          </a:bodyPr>
          <a:lstStyle/>
          <a:p>
            <a:r>
              <a:rPr lang="en-US" dirty="0"/>
              <a:t>Molecular Electronics in Biosensing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0C65-1CCE-413F-8866-B8A9A13F4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757" y="1252080"/>
            <a:ext cx="5076243" cy="5288846"/>
          </a:xfrm>
        </p:spPr>
        <p:txBody>
          <a:bodyPr/>
          <a:lstStyle/>
          <a:p>
            <a:r>
              <a:rPr lang="en-US" dirty="0"/>
              <a:t>Molecular electronics relies on a “bottom-up” fabrication method [1].</a:t>
            </a:r>
          </a:p>
          <a:p>
            <a:r>
              <a:rPr lang="en-US" dirty="0"/>
              <a:t>Patterning surfaces for molecular electronics provides higher surface area and signal output.</a:t>
            </a:r>
          </a:p>
          <a:p>
            <a:r>
              <a:rPr lang="en-US" dirty="0"/>
              <a:t>Arshad et al. demonstrated that titanium oxide (TiO</a:t>
            </a:r>
            <a:r>
              <a:rPr lang="en-US" baseline="-25000" dirty="0"/>
              <a:t>2</a:t>
            </a:r>
            <a:r>
              <a:rPr lang="en-US" dirty="0"/>
              <a:t>) can be deposited into patterns to detect cardiac troponin.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https://spacegrant.arizona.edu/sites/spacegrant.arizona.edu/files/about/logos/azsgc_logo_transparent_lg.png">
            <a:extLst>
              <a:ext uri="{FF2B5EF4-FFF2-40B4-BE49-F238E27FC236}">
                <a16:creationId xmlns:a16="http://schemas.microsoft.com/office/drawing/2014/main" id="{620A0FFE-8C2E-401E-94A4-0B41B426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2" y="5567891"/>
            <a:ext cx="966374" cy="12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22663-288B-46AA-B035-48FE356BF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8" y="6332373"/>
            <a:ext cx="5916513" cy="31326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F843C38-B283-4810-B0CA-62E7BDFF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356" y="6445069"/>
            <a:ext cx="2743200" cy="365125"/>
          </a:xfrm>
        </p:spPr>
        <p:txBody>
          <a:bodyPr/>
          <a:lstStyle/>
          <a:p>
            <a:fld id="{A26897E9-1EDC-4178-92A8-2168F3D91B2D}" type="slidenum">
              <a:rPr lang="en-US" sz="2000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1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45C8-09D9-4385-932A-6D813121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40"/>
            <a:ext cx="10515600" cy="1325563"/>
          </a:xfrm>
        </p:spPr>
        <p:txBody>
          <a:bodyPr/>
          <a:lstStyle/>
          <a:p>
            <a:r>
              <a:rPr lang="en-US" dirty="0"/>
              <a:t>Self-Assembled Monolayers (SAMs)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FFDE4-8F29-4625-B18D-59CF0F791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335" y="1382701"/>
            <a:ext cx="4302760" cy="4114799"/>
          </a:xfrm>
        </p:spPr>
        <p:txBody>
          <a:bodyPr>
            <a:normAutofit/>
          </a:bodyPr>
          <a:lstStyle/>
          <a:p>
            <a:r>
              <a:rPr lang="en-US" dirty="0"/>
              <a:t>Organic layers deposited or patterned on surfaces at nanometer scale.</a:t>
            </a:r>
          </a:p>
          <a:p>
            <a:r>
              <a:rPr lang="en-US" dirty="0"/>
              <a:t>Chemically adsorb (chemisorb) "head groups" on surface.</a:t>
            </a:r>
          </a:p>
          <a:p>
            <a:r>
              <a:rPr lang="en-US" dirty="0"/>
              <a:t>“Tails” point away from surface.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A76AAB-9E66-454C-B7FF-36D8AF41BE77}"/>
              </a:ext>
            </a:extLst>
          </p:cNvPr>
          <p:cNvSpPr/>
          <p:nvPr/>
        </p:nvSpPr>
        <p:spPr>
          <a:xfrm>
            <a:off x="134764" y="1382701"/>
            <a:ext cx="301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Octadecyltrichlorosilane</a:t>
            </a:r>
            <a:r>
              <a:rPr lang="en-US" dirty="0"/>
              <a:t> (OTS)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8F0BDC4-7681-4EF9-ACAD-9A4A5981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24" y="1390279"/>
            <a:ext cx="997995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C0602D-E70F-49B3-BCEC-58278600049C}"/>
              </a:ext>
            </a:extLst>
          </p:cNvPr>
          <p:cNvSpPr txBox="1"/>
          <p:nvPr/>
        </p:nvSpPr>
        <p:spPr>
          <a:xfrm>
            <a:off x="4730241" y="4705986"/>
            <a:ext cx="219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 Group:</a:t>
            </a:r>
          </a:p>
          <a:p>
            <a:r>
              <a:rPr lang="en-US" dirty="0" err="1"/>
              <a:t>Trichlorosilane</a:t>
            </a:r>
            <a:endParaRPr lang="en-US" dirty="0"/>
          </a:p>
          <a:p>
            <a:r>
              <a:rPr lang="en-US" dirty="0"/>
              <a:t>(Cl</a:t>
            </a:r>
            <a:r>
              <a:rPr lang="en-US" baseline="-25000" dirty="0"/>
              <a:t>3</a:t>
            </a:r>
            <a:r>
              <a:rPr lang="en-US" dirty="0"/>
              <a:t>-Si-O)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53A024-58EA-4C51-905A-5BE39C69CF22}"/>
              </a:ext>
            </a:extLst>
          </p:cNvPr>
          <p:cNvCxnSpPr>
            <a:stCxn id="10" idx="1"/>
          </p:cNvCxnSpPr>
          <p:nvPr/>
        </p:nvCxnSpPr>
        <p:spPr>
          <a:xfrm flipH="1">
            <a:off x="4139841" y="5167651"/>
            <a:ext cx="590400" cy="2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6B182B-843A-47AE-BCED-19E5A308665D}"/>
              </a:ext>
            </a:extLst>
          </p:cNvPr>
          <p:cNvSpPr txBox="1"/>
          <p:nvPr/>
        </p:nvSpPr>
        <p:spPr>
          <a:xfrm>
            <a:off x="4580862" y="1594664"/>
            <a:ext cx="263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Hydrocarbon Tail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D8F5E2-08B9-4669-823A-A9EFD6AA7929}"/>
              </a:ext>
            </a:extLst>
          </p:cNvPr>
          <p:cNvCxnSpPr>
            <a:stCxn id="12" idx="1"/>
          </p:cNvCxnSpPr>
          <p:nvPr/>
        </p:nvCxnSpPr>
        <p:spPr>
          <a:xfrm flipH="1">
            <a:off x="3884954" y="1779330"/>
            <a:ext cx="695908" cy="38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https://spacegrant.arizona.edu/sites/spacegrant.arizona.edu/files/about/logos/azsgc_logo_transparent_lg.png">
            <a:extLst>
              <a:ext uri="{FF2B5EF4-FFF2-40B4-BE49-F238E27FC236}">
                <a16:creationId xmlns:a16="http://schemas.microsoft.com/office/drawing/2014/main" id="{C08F1B29-B5EE-42C4-8A8B-C221124F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2" y="5567891"/>
            <a:ext cx="966374" cy="12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132C374-F2EE-4E9E-A36A-CD819EB32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6" r="50441"/>
          <a:stretch/>
        </p:blipFill>
        <p:spPr bwMode="auto">
          <a:xfrm>
            <a:off x="7952577" y="4709243"/>
            <a:ext cx="2983375" cy="184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D04E137-8980-42CA-8A24-D63F88365844}"/>
              </a:ext>
            </a:extLst>
          </p:cNvPr>
          <p:cNvSpPr txBox="1">
            <a:spLocks/>
          </p:cNvSpPr>
          <p:nvPr/>
        </p:nvSpPr>
        <p:spPr>
          <a:xfrm>
            <a:off x="9293356" y="6445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897E9-1EDC-4178-92A8-2168F3D91B2D}" type="slidenum">
              <a:rPr lang="en-US" sz="2000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0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F5EB-C7B8-42CB-B511-BD317F64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5BD0-975E-4B0C-997C-E36D70F0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72" y="1861607"/>
            <a:ext cx="41071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OTS SAMs deposited onto silicon dioxide (SiO</a:t>
            </a:r>
            <a:r>
              <a:rPr lang="en-US" baseline="-25000" dirty="0"/>
              <a:t>2</a:t>
            </a:r>
            <a:r>
              <a:rPr lang="en-US" dirty="0"/>
              <a:t>/Si</a:t>
            </a:r>
            <a:r>
              <a:rPr lang="en-US" baseline="-25000" dirty="0"/>
              <a:t> </a:t>
            </a:r>
            <a:r>
              <a:rPr lang="en-US" dirty="0"/>
              <a:t>) will prevent titanium chloride (TiCl</a:t>
            </a:r>
            <a:r>
              <a:rPr lang="en-US" baseline="-25000" dirty="0"/>
              <a:t>4</a:t>
            </a:r>
            <a:r>
              <a:rPr lang="en-US" dirty="0"/>
              <a:t>) adsorption.</a:t>
            </a:r>
          </a:p>
          <a:p>
            <a:pPr marL="0" indent="0">
              <a:buNone/>
            </a:pPr>
            <a:r>
              <a:rPr lang="en-US" dirty="0"/>
              <a:t>2. OTS SAMs can be patterned to create titanium oxide (TiO</a:t>
            </a:r>
            <a:r>
              <a:rPr lang="en-US" baseline="-25000" dirty="0"/>
              <a:t>2</a:t>
            </a:r>
            <a:r>
              <a:rPr lang="en-US" dirty="0"/>
              <a:t>) based sensors.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3D8022-6669-438C-BF85-86A83AC2008F}"/>
              </a:ext>
            </a:extLst>
          </p:cNvPr>
          <p:cNvGrpSpPr/>
          <p:nvPr/>
        </p:nvGrpSpPr>
        <p:grpSpPr>
          <a:xfrm>
            <a:off x="4787687" y="1690688"/>
            <a:ext cx="3580647" cy="3729745"/>
            <a:chOff x="8260093" y="1498992"/>
            <a:chExt cx="3580647" cy="3729745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8CEEB136-E080-4A05-BB13-A2886E6BC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42" t="1" r="-1" b="12516"/>
            <a:stretch/>
          </p:blipFill>
          <p:spPr>
            <a:xfrm>
              <a:off x="8260093" y="1498992"/>
              <a:ext cx="3580647" cy="30914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2EC985-8847-413B-8D50-0943AD5042F7}"/>
                </a:ext>
              </a:extLst>
            </p:cNvPr>
            <p:cNvSpPr txBox="1"/>
            <p:nvPr/>
          </p:nvSpPr>
          <p:spPr>
            <a:xfrm>
              <a:off x="8586263" y="4859405"/>
              <a:ext cx="31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OTS deposited onto surface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C671EB-94CA-422B-A879-C0ADF5FB72D6}"/>
                </a:ext>
              </a:extLst>
            </p:cNvPr>
            <p:cNvSpPr/>
            <p:nvPr/>
          </p:nvSpPr>
          <p:spPr>
            <a:xfrm>
              <a:off x="8420256" y="4570267"/>
              <a:ext cx="3069735" cy="2423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" descr="https://spacegrant.arizona.edu/sites/spacegrant.arizona.edu/files/about/logos/azsgc_logo_transparent_lg.png">
            <a:extLst>
              <a:ext uri="{FF2B5EF4-FFF2-40B4-BE49-F238E27FC236}">
                <a16:creationId xmlns:a16="http://schemas.microsoft.com/office/drawing/2014/main" id="{245E9B48-EBBC-437E-802C-15A6C2EA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2" y="5567891"/>
            <a:ext cx="966374" cy="12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FFF5138-391E-4D92-AA07-637163782E20}"/>
              </a:ext>
            </a:extLst>
          </p:cNvPr>
          <p:cNvGrpSpPr/>
          <p:nvPr/>
        </p:nvGrpSpPr>
        <p:grpSpPr>
          <a:xfrm>
            <a:off x="8753078" y="2241236"/>
            <a:ext cx="2514174" cy="2717307"/>
            <a:chOff x="8753078" y="2241236"/>
            <a:chExt cx="2514174" cy="271730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82B5FC-DABB-4B52-8647-7D37F3A97EE8}"/>
                </a:ext>
              </a:extLst>
            </p:cNvPr>
            <p:cNvSpPr/>
            <p:nvPr/>
          </p:nvSpPr>
          <p:spPr>
            <a:xfrm>
              <a:off x="8753078" y="2329427"/>
              <a:ext cx="2414002" cy="25337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ame 40">
              <a:extLst>
                <a:ext uri="{FF2B5EF4-FFF2-40B4-BE49-F238E27FC236}">
                  <a16:creationId xmlns:a16="http://schemas.microsoft.com/office/drawing/2014/main" id="{1F155463-D0D7-4617-BBC9-6A82EC530ABA}"/>
                </a:ext>
              </a:extLst>
            </p:cNvPr>
            <p:cNvSpPr/>
            <p:nvPr/>
          </p:nvSpPr>
          <p:spPr>
            <a:xfrm>
              <a:off x="8753079" y="2241236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ame 41">
              <a:extLst>
                <a:ext uri="{FF2B5EF4-FFF2-40B4-BE49-F238E27FC236}">
                  <a16:creationId xmlns:a16="http://schemas.microsoft.com/office/drawing/2014/main" id="{B02A02F6-055E-485B-961D-604302ED4396}"/>
                </a:ext>
              </a:extLst>
            </p:cNvPr>
            <p:cNvSpPr/>
            <p:nvPr/>
          </p:nvSpPr>
          <p:spPr>
            <a:xfrm>
              <a:off x="9601378" y="2241236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rame 42">
              <a:extLst>
                <a:ext uri="{FF2B5EF4-FFF2-40B4-BE49-F238E27FC236}">
                  <a16:creationId xmlns:a16="http://schemas.microsoft.com/office/drawing/2014/main" id="{CF07B14C-C36D-4AE9-9C67-C65A892F9920}"/>
                </a:ext>
              </a:extLst>
            </p:cNvPr>
            <p:cNvSpPr/>
            <p:nvPr/>
          </p:nvSpPr>
          <p:spPr>
            <a:xfrm>
              <a:off x="10414822" y="2245653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ame 43">
              <a:extLst>
                <a:ext uri="{FF2B5EF4-FFF2-40B4-BE49-F238E27FC236}">
                  <a16:creationId xmlns:a16="http://schemas.microsoft.com/office/drawing/2014/main" id="{5B29EFCB-1BDA-4693-AE1A-3BFA664956C0}"/>
                </a:ext>
              </a:extLst>
            </p:cNvPr>
            <p:cNvSpPr/>
            <p:nvPr/>
          </p:nvSpPr>
          <p:spPr>
            <a:xfrm>
              <a:off x="8753079" y="3144619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ame 44">
              <a:extLst>
                <a:ext uri="{FF2B5EF4-FFF2-40B4-BE49-F238E27FC236}">
                  <a16:creationId xmlns:a16="http://schemas.microsoft.com/office/drawing/2014/main" id="{9DE5A609-6BED-43B0-A066-0B5EADB8A3D3}"/>
                </a:ext>
              </a:extLst>
            </p:cNvPr>
            <p:cNvSpPr/>
            <p:nvPr/>
          </p:nvSpPr>
          <p:spPr>
            <a:xfrm>
              <a:off x="9601378" y="3137462"/>
              <a:ext cx="848299" cy="922116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Frame 45">
              <a:extLst>
                <a:ext uri="{FF2B5EF4-FFF2-40B4-BE49-F238E27FC236}">
                  <a16:creationId xmlns:a16="http://schemas.microsoft.com/office/drawing/2014/main" id="{4C51BC1D-9D2A-4CEF-8F08-66AC7C7A9ED8}"/>
                </a:ext>
              </a:extLst>
            </p:cNvPr>
            <p:cNvSpPr/>
            <p:nvPr/>
          </p:nvSpPr>
          <p:spPr>
            <a:xfrm>
              <a:off x="10411379" y="3144619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Frame 46">
              <a:extLst>
                <a:ext uri="{FF2B5EF4-FFF2-40B4-BE49-F238E27FC236}">
                  <a16:creationId xmlns:a16="http://schemas.microsoft.com/office/drawing/2014/main" id="{83BF1D25-0BB0-485A-B075-1A094ACAD689}"/>
                </a:ext>
              </a:extLst>
            </p:cNvPr>
            <p:cNvSpPr/>
            <p:nvPr/>
          </p:nvSpPr>
          <p:spPr>
            <a:xfrm>
              <a:off x="8753078" y="4048002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rame 47">
              <a:extLst>
                <a:ext uri="{FF2B5EF4-FFF2-40B4-BE49-F238E27FC236}">
                  <a16:creationId xmlns:a16="http://schemas.microsoft.com/office/drawing/2014/main" id="{3751EFB3-FC99-4349-B209-59AE8F093CD1}"/>
                </a:ext>
              </a:extLst>
            </p:cNvPr>
            <p:cNvSpPr/>
            <p:nvPr/>
          </p:nvSpPr>
          <p:spPr>
            <a:xfrm>
              <a:off x="10418953" y="4048002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Frame 48">
              <a:extLst>
                <a:ext uri="{FF2B5EF4-FFF2-40B4-BE49-F238E27FC236}">
                  <a16:creationId xmlns:a16="http://schemas.microsoft.com/office/drawing/2014/main" id="{16B7330D-EA5E-433B-8A33-ADD9BFBDEF4F}"/>
                </a:ext>
              </a:extLst>
            </p:cNvPr>
            <p:cNvSpPr/>
            <p:nvPr/>
          </p:nvSpPr>
          <p:spPr>
            <a:xfrm>
              <a:off x="9595409" y="4055160"/>
              <a:ext cx="848299" cy="903383"/>
            </a:xfrm>
            <a:prstGeom prst="fra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96E7551-9FA1-4D45-AA1A-EB08C8F2B726}"/>
              </a:ext>
            </a:extLst>
          </p:cNvPr>
          <p:cNvSpPr txBox="1"/>
          <p:nvPr/>
        </p:nvSpPr>
        <p:spPr>
          <a:xfrm>
            <a:off x="9331463" y="5051101"/>
            <a:ext cx="179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Grid pattern</a:t>
            </a: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74820531-88F4-460B-83E3-DFF0213C726D}"/>
              </a:ext>
            </a:extLst>
          </p:cNvPr>
          <p:cNvSpPr txBox="1">
            <a:spLocks/>
          </p:cNvSpPr>
          <p:nvPr/>
        </p:nvSpPr>
        <p:spPr>
          <a:xfrm>
            <a:off x="9293356" y="6445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897E9-1EDC-4178-92A8-2168F3D91B2D}" type="slidenum">
              <a:rPr lang="en-US" sz="2000" smtClean="0"/>
              <a:pPr/>
              <a:t>4</a:t>
            </a:fld>
            <a:endParaRPr lang="en-US" dirty="0"/>
          </a:p>
        </p:txBody>
      </p:sp>
      <p:sp>
        <p:nvSpPr>
          <p:cNvPr id="54" name="Arrow: Curved Up 53">
            <a:extLst>
              <a:ext uri="{FF2B5EF4-FFF2-40B4-BE49-F238E27FC236}">
                <a16:creationId xmlns:a16="http://schemas.microsoft.com/office/drawing/2014/main" id="{41D3918F-A80F-4502-997B-16B2011BAB5F}"/>
              </a:ext>
            </a:extLst>
          </p:cNvPr>
          <p:cNvSpPr/>
          <p:nvPr/>
        </p:nvSpPr>
        <p:spPr>
          <a:xfrm>
            <a:off x="6033999" y="1342244"/>
            <a:ext cx="1088021" cy="475814"/>
          </a:xfrm>
          <a:prstGeom prst="curved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EC82977-DF5E-4A92-841D-B5CD3AE59840}"/>
              </a:ext>
            </a:extLst>
          </p:cNvPr>
          <p:cNvGrpSpPr/>
          <p:nvPr/>
        </p:nvGrpSpPr>
        <p:grpSpPr>
          <a:xfrm rot="20573196">
            <a:off x="5243332" y="266110"/>
            <a:ext cx="1137384" cy="1029367"/>
            <a:chOff x="-1509472" y="1528638"/>
            <a:chExt cx="1176871" cy="134895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F3FA863-13B8-463A-80E7-DA1AA6ECED60}"/>
                </a:ext>
              </a:extLst>
            </p:cNvPr>
            <p:cNvSpPr txBox="1"/>
            <p:nvPr/>
          </p:nvSpPr>
          <p:spPr>
            <a:xfrm>
              <a:off x="-1111170" y="2002421"/>
              <a:ext cx="39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Ti</a:t>
              </a:r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0258C83-1695-4F4B-8232-12F327547075}"/>
                </a:ext>
              </a:extLst>
            </p:cNvPr>
            <p:cNvSpPr txBox="1"/>
            <p:nvPr/>
          </p:nvSpPr>
          <p:spPr>
            <a:xfrm>
              <a:off x="-1098918" y="2508261"/>
              <a:ext cx="39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93C7FA1-8FE1-4C3C-8F28-C2F6D0BE080A}"/>
                </a:ext>
              </a:extLst>
            </p:cNvPr>
            <p:cNvSpPr txBox="1"/>
            <p:nvPr/>
          </p:nvSpPr>
          <p:spPr>
            <a:xfrm>
              <a:off x="-726141" y="1970497"/>
              <a:ext cx="39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1873D8A-922C-412F-B5C8-A7C9F5324F76}"/>
                </a:ext>
              </a:extLst>
            </p:cNvPr>
            <p:cNvSpPr txBox="1"/>
            <p:nvPr/>
          </p:nvSpPr>
          <p:spPr>
            <a:xfrm>
              <a:off x="-1509472" y="1984208"/>
              <a:ext cx="39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5CB554-CDA9-4C9A-A6C6-B13DC8FBD41F}"/>
                </a:ext>
              </a:extLst>
            </p:cNvPr>
            <p:cNvSpPr txBox="1"/>
            <p:nvPr/>
          </p:nvSpPr>
          <p:spPr>
            <a:xfrm>
              <a:off x="-1099145" y="1528638"/>
              <a:ext cx="39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C643EAF-AB3E-4163-A6B8-54C4838FB2DF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>
              <a:off x="-922583" y="1889345"/>
              <a:ext cx="20208" cy="86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40262AE-7011-4976-BA9D-457BE94928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921830" y="2351181"/>
              <a:ext cx="0" cy="24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3DFBE79-7CEF-4272-85FC-6D9722FFEA57}"/>
                </a:ext>
              </a:extLst>
            </p:cNvPr>
            <p:cNvCxnSpPr>
              <a:cxnSpLocks/>
            </p:cNvCxnSpPr>
            <p:nvPr/>
          </p:nvCxnSpPr>
          <p:spPr>
            <a:xfrm>
              <a:off x="-1215497" y="2176823"/>
              <a:ext cx="1853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F29504D-AB19-4685-8573-93DDBDCD8629}"/>
                </a:ext>
              </a:extLst>
            </p:cNvPr>
            <p:cNvCxnSpPr>
              <a:cxnSpLocks/>
            </p:cNvCxnSpPr>
            <p:nvPr/>
          </p:nvCxnSpPr>
          <p:spPr>
            <a:xfrm>
              <a:off x="-831603" y="2178750"/>
              <a:ext cx="1853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B0EC995-843F-42F8-B9CB-4F2DF8B0E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923756" y="1851537"/>
              <a:ext cx="0" cy="24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82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A68EB-371D-480E-B97E-AED38E76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121" y="1191229"/>
            <a:ext cx="5375540" cy="566677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Samples cleaned</a:t>
            </a:r>
          </a:p>
          <a:p>
            <a:pPr lvl="1"/>
            <a:r>
              <a:rPr lang="en-US" dirty="0"/>
              <a:t>Sonicated in acetone and methanol</a:t>
            </a:r>
          </a:p>
          <a:p>
            <a:pPr lvl="1"/>
            <a:r>
              <a:rPr lang="en-US" dirty="0"/>
              <a:t>Dilute nitric acid (70%, 1:3 by volume) treatment</a:t>
            </a:r>
          </a:p>
          <a:p>
            <a:pPr lvl="2"/>
            <a:r>
              <a:rPr lang="en-US" dirty="0"/>
              <a:t>80</a:t>
            </a:r>
            <a:r>
              <a:rPr lang="en-US" baseline="30000" dirty="0"/>
              <a:t>o</a:t>
            </a:r>
            <a:r>
              <a:rPr lang="en-US" dirty="0"/>
              <a:t> C, 10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24 hr. OTS deposition</a:t>
            </a:r>
          </a:p>
          <a:p>
            <a:pPr lvl="1"/>
            <a:r>
              <a:rPr lang="en-US" dirty="0"/>
              <a:t> Room temperature</a:t>
            </a:r>
          </a:p>
          <a:p>
            <a:pPr marL="514350" indent="-514350">
              <a:buAutoNum type="arabicPeriod"/>
            </a:pPr>
            <a:r>
              <a:rPr lang="en-US" dirty="0"/>
              <a:t>Correct defects</a:t>
            </a:r>
          </a:p>
          <a:p>
            <a:pPr lvl="1"/>
            <a:r>
              <a:rPr lang="en-US" dirty="0"/>
              <a:t>Samples sonicated in chloroform, 2 minutes</a:t>
            </a:r>
          </a:p>
          <a:p>
            <a:pPr lvl="1"/>
            <a:r>
              <a:rPr lang="en-US" dirty="0"/>
              <a:t>SC-1 (5:1:1) Treatment</a:t>
            </a:r>
          </a:p>
          <a:p>
            <a:pPr lvl="2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O, NH</a:t>
            </a:r>
            <a:r>
              <a:rPr lang="en-US" baseline="-25000" dirty="0"/>
              <a:t>4</a:t>
            </a:r>
            <a:r>
              <a:rPr lang="en-US" dirty="0"/>
              <a:t>OH,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24 hr. OTS deposition</a:t>
            </a:r>
          </a:p>
          <a:p>
            <a:pPr lvl="1"/>
            <a:r>
              <a:rPr lang="en-US" dirty="0"/>
              <a:t>Room temperature</a:t>
            </a:r>
          </a:p>
          <a:p>
            <a:pPr lvl="1"/>
            <a:r>
              <a:rPr lang="en-US" dirty="0"/>
              <a:t>Samples sonicated in chloroform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5671BF-778E-47D3-9077-8D51C8EE7DAD}"/>
              </a:ext>
            </a:extLst>
          </p:cNvPr>
          <p:cNvGrpSpPr/>
          <p:nvPr/>
        </p:nvGrpSpPr>
        <p:grpSpPr>
          <a:xfrm>
            <a:off x="1163514" y="1145893"/>
            <a:ext cx="5653343" cy="1392813"/>
            <a:chOff x="4827172" y="1234783"/>
            <a:chExt cx="2459236" cy="992709"/>
          </a:xfrm>
        </p:grpSpPr>
        <p:sp>
          <p:nvSpPr>
            <p:cNvPr id="1300" name="TextBox 1299">
              <a:extLst>
                <a:ext uri="{FF2B5EF4-FFF2-40B4-BE49-F238E27FC236}">
                  <a16:creationId xmlns:a16="http://schemas.microsoft.com/office/drawing/2014/main" id="{C86FB998-CED0-43DF-9B0E-06A67551255A}"/>
                </a:ext>
              </a:extLst>
            </p:cNvPr>
            <p:cNvSpPr txBox="1"/>
            <p:nvPr/>
          </p:nvSpPr>
          <p:spPr>
            <a:xfrm>
              <a:off x="4873670" y="1234783"/>
              <a:ext cx="572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OH</a:t>
              </a:r>
            </a:p>
          </p:txBody>
        </p:sp>
        <p:sp>
          <p:nvSpPr>
            <p:cNvPr id="1301" name="TextBox 1300">
              <a:extLst>
                <a:ext uri="{FF2B5EF4-FFF2-40B4-BE49-F238E27FC236}">
                  <a16:creationId xmlns:a16="http://schemas.microsoft.com/office/drawing/2014/main" id="{B9620606-5AA0-4840-B4DF-5FB0F8DAD010}"/>
                </a:ext>
              </a:extLst>
            </p:cNvPr>
            <p:cNvSpPr txBox="1"/>
            <p:nvPr/>
          </p:nvSpPr>
          <p:spPr>
            <a:xfrm>
              <a:off x="5322553" y="1261701"/>
              <a:ext cx="572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OH</a:t>
              </a:r>
            </a:p>
          </p:txBody>
        </p:sp>
        <p:sp>
          <p:nvSpPr>
            <p:cNvPr id="1302" name="TextBox 1301">
              <a:extLst>
                <a:ext uri="{FF2B5EF4-FFF2-40B4-BE49-F238E27FC236}">
                  <a16:creationId xmlns:a16="http://schemas.microsoft.com/office/drawing/2014/main" id="{F48ECA3D-A09C-4393-BED5-304315B54FBE}"/>
                </a:ext>
              </a:extLst>
            </p:cNvPr>
            <p:cNvSpPr txBox="1"/>
            <p:nvPr/>
          </p:nvSpPr>
          <p:spPr>
            <a:xfrm>
              <a:off x="5806429" y="1267096"/>
              <a:ext cx="491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OH</a:t>
              </a:r>
            </a:p>
          </p:txBody>
        </p:sp>
        <p:sp>
          <p:nvSpPr>
            <p:cNvPr id="1303" name="TextBox 1302">
              <a:extLst>
                <a:ext uri="{FF2B5EF4-FFF2-40B4-BE49-F238E27FC236}">
                  <a16:creationId xmlns:a16="http://schemas.microsoft.com/office/drawing/2014/main" id="{68EDFBFE-2EBC-488B-85AB-B2BE5A8F19C7}"/>
                </a:ext>
              </a:extLst>
            </p:cNvPr>
            <p:cNvSpPr txBox="1"/>
            <p:nvPr/>
          </p:nvSpPr>
          <p:spPr>
            <a:xfrm>
              <a:off x="6296910" y="1268732"/>
              <a:ext cx="572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OH</a:t>
              </a:r>
            </a:p>
          </p:txBody>
        </p:sp>
        <p:sp>
          <p:nvSpPr>
            <p:cNvPr id="1304" name="TextBox 1303">
              <a:extLst>
                <a:ext uri="{FF2B5EF4-FFF2-40B4-BE49-F238E27FC236}">
                  <a16:creationId xmlns:a16="http://schemas.microsoft.com/office/drawing/2014/main" id="{7D6D068E-91C0-4F85-BC2E-100A89B58A67}"/>
                </a:ext>
              </a:extLst>
            </p:cNvPr>
            <p:cNvSpPr txBox="1"/>
            <p:nvPr/>
          </p:nvSpPr>
          <p:spPr>
            <a:xfrm>
              <a:off x="6713531" y="1245960"/>
              <a:ext cx="572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OH</a:t>
              </a:r>
            </a:p>
          </p:txBody>
        </p:sp>
        <p:cxnSp>
          <p:nvCxnSpPr>
            <p:cNvPr id="1305" name="Straight Connector 1304">
              <a:extLst>
                <a:ext uri="{FF2B5EF4-FFF2-40B4-BE49-F238E27FC236}">
                  <a16:creationId xmlns:a16="http://schemas.microsoft.com/office/drawing/2014/main" id="{CF819CA9-4114-4662-A806-D0A61A755641}"/>
                </a:ext>
              </a:extLst>
            </p:cNvPr>
            <p:cNvCxnSpPr/>
            <p:nvPr/>
          </p:nvCxnSpPr>
          <p:spPr>
            <a:xfrm flipV="1">
              <a:off x="4988810" y="1419449"/>
              <a:ext cx="0" cy="246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" name="Straight Connector 1305">
              <a:extLst>
                <a:ext uri="{FF2B5EF4-FFF2-40B4-BE49-F238E27FC236}">
                  <a16:creationId xmlns:a16="http://schemas.microsoft.com/office/drawing/2014/main" id="{C0E3F738-6F8B-46F7-9E61-24BCABE2D8BD}"/>
                </a:ext>
              </a:extLst>
            </p:cNvPr>
            <p:cNvCxnSpPr/>
            <p:nvPr/>
          </p:nvCxnSpPr>
          <p:spPr>
            <a:xfrm flipV="1">
              <a:off x="5416635" y="1450662"/>
              <a:ext cx="0" cy="246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7" name="Straight Connector 1306">
              <a:extLst>
                <a:ext uri="{FF2B5EF4-FFF2-40B4-BE49-F238E27FC236}">
                  <a16:creationId xmlns:a16="http://schemas.microsoft.com/office/drawing/2014/main" id="{C351C603-CCB3-4A10-A663-410CBE79396C}"/>
                </a:ext>
              </a:extLst>
            </p:cNvPr>
            <p:cNvCxnSpPr/>
            <p:nvPr/>
          </p:nvCxnSpPr>
          <p:spPr>
            <a:xfrm flipV="1">
              <a:off x="5890353" y="1450229"/>
              <a:ext cx="0" cy="246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Straight Connector 1307">
              <a:extLst>
                <a:ext uri="{FF2B5EF4-FFF2-40B4-BE49-F238E27FC236}">
                  <a16:creationId xmlns:a16="http://schemas.microsoft.com/office/drawing/2014/main" id="{3A251D71-8137-4A8A-80D1-A6FA28044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5775" y="1439645"/>
              <a:ext cx="0" cy="246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Straight Connector 1308">
              <a:extLst>
                <a:ext uri="{FF2B5EF4-FFF2-40B4-BE49-F238E27FC236}">
                  <a16:creationId xmlns:a16="http://schemas.microsoft.com/office/drawing/2014/main" id="{2CC89C1D-997D-4B4A-AA3A-F2EB811820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7130" y="1439645"/>
              <a:ext cx="0" cy="246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5D7025-A6DF-44A4-A1CD-A0DAAC75FEA8}"/>
                </a:ext>
              </a:extLst>
            </p:cNvPr>
            <p:cNvSpPr/>
            <p:nvPr/>
          </p:nvSpPr>
          <p:spPr>
            <a:xfrm>
              <a:off x="4827172" y="1941054"/>
              <a:ext cx="2082187" cy="2864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Si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D7E0EC-AE15-419B-BC38-4B09A9D32892}"/>
                </a:ext>
              </a:extLst>
            </p:cNvPr>
            <p:cNvSpPr/>
            <p:nvPr/>
          </p:nvSpPr>
          <p:spPr>
            <a:xfrm>
              <a:off x="4827172" y="1654616"/>
              <a:ext cx="2082187" cy="2864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SiO</a:t>
              </a:r>
              <a:r>
                <a:rPr lang="en-US" sz="28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pic>
        <p:nvPicPr>
          <p:cNvPr id="16" name="Picture 2" descr="https://spacegrant.arizona.edu/sites/spacegrant.arizona.edu/files/about/logos/azsgc_logo_transparent_lg.png">
            <a:extLst>
              <a:ext uri="{FF2B5EF4-FFF2-40B4-BE49-F238E27FC236}">
                <a16:creationId xmlns:a16="http://schemas.microsoft.com/office/drawing/2014/main" id="{F0E7524F-7394-4F5A-8E2A-B35EFCE6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2" y="5567891"/>
            <a:ext cx="966374" cy="12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A41B2-EB19-40EA-9FBC-10B8F9588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700" y="3217138"/>
            <a:ext cx="3964511" cy="142175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AC34C53-AD08-4D70-B227-7B8AB416691D}"/>
              </a:ext>
            </a:extLst>
          </p:cNvPr>
          <p:cNvGrpSpPr/>
          <p:nvPr/>
        </p:nvGrpSpPr>
        <p:grpSpPr>
          <a:xfrm>
            <a:off x="1164519" y="5418491"/>
            <a:ext cx="4788220" cy="1208704"/>
            <a:chOff x="4827172" y="5443179"/>
            <a:chExt cx="2082187" cy="8519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82AA42-F3BB-403A-B969-A326E91ECA7A}"/>
                </a:ext>
              </a:extLst>
            </p:cNvPr>
            <p:cNvSpPr/>
            <p:nvPr/>
          </p:nvSpPr>
          <p:spPr>
            <a:xfrm>
              <a:off x="4827172" y="5443179"/>
              <a:ext cx="2082187" cy="2864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OTS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66BD60-DE71-4292-802C-156D756FF552}"/>
                </a:ext>
              </a:extLst>
            </p:cNvPr>
            <p:cNvSpPr/>
            <p:nvPr/>
          </p:nvSpPr>
          <p:spPr>
            <a:xfrm>
              <a:off x="4827172" y="6008681"/>
              <a:ext cx="2082187" cy="2864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Si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434925-C8B4-4043-82E8-23A8288F6F79}"/>
                </a:ext>
              </a:extLst>
            </p:cNvPr>
            <p:cNvSpPr/>
            <p:nvPr/>
          </p:nvSpPr>
          <p:spPr>
            <a:xfrm>
              <a:off x="4827172" y="5722243"/>
              <a:ext cx="2082187" cy="2864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SiO</a:t>
              </a:r>
              <a:r>
                <a:rPr lang="en-US" sz="28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638E05C4-66ED-48B5-850F-8FAA0DA0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18" y="62064"/>
            <a:ext cx="10515600" cy="1325563"/>
          </a:xfrm>
        </p:spPr>
        <p:txBody>
          <a:bodyPr/>
          <a:lstStyle/>
          <a:p>
            <a:r>
              <a:rPr lang="en-US" dirty="0"/>
              <a:t>OTS Deposition Procedure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BCBE44D9-1E78-4C8E-8DA1-ABE866B548E7}"/>
              </a:ext>
            </a:extLst>
          </p:cNvPr>
          <p:cNvSpPr txBox="1">
            <a:spLocks/>
          </p:cNvSpPr>
          <p:nvPr/>
        </p:nvSpPr>
        <p:spPr>
          <a:xfrm>
            <a:off x="9293356" y="6445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897E9-1EDC-4178-92A8-2168F3D91B2D}" type="slidenum">
              <a:rPr lang="en-US" sz="2000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3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2F084A-6B76-42AF-881B-F2DBC9F9AE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54513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Results: OTS deposition on SiO</a:t>
                </a:r>
                <a:r>
                  <a:rPr lang="en-US" baseline="-25000" dirty="0"/>
                  <a:t>2</a:t>
                </a:r>
                <a:r>
                  <a:rPr lang="en-US" dirty="0"/>
                  <a:t>/Si</a:t>
                </a:r>
                <a:r>
                  <a:rPr lang="en-US" baseline="-25000" dirty="0"/>
                  <a:t> </a:t>
                </a:r>
                <a:r>
                  <a:rPr lang="en-US" dirty="0"/>
                  <a:t>in ambient forms a SAM of 29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0.50 </a:t>
                </a:r>
                <a:r>
                  <a:rPr lang="en-US" dirty="0">
                    <a:cs typeface="Times New Roman" panose="02020603050405020304" pitchFamily="18" charset="0"/>
                  </a:rPr>
                  <a:t>Å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2F084A-6B76-42AF-881B-F2DBC9F9A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54513"/>
                <a:ext cx="10515600" cy="1325563"/>
              </a:xfrm>
              <a:blipFill>
                <a:blip r:embed="rId2"/>
                <a:stretch>
                  <a:fillRect l="-2377" t="-13303" r="-1101" b="-2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A65D5E-E3FD-4C79-A4B1-BD4192EBD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72" y="1480076"/>
            <a:ext cx="5654358" cy="457598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EFB0A87-4A1C-49AA-B138-12B5AB447A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968" y="4265164"/>
                <a:ext cx="3303224" cy="1186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Water Contact Angle:</a:t>
                </a:r>
              </a:p>
              <a:p>
                <a:pPr marL="0" indent="0">
                  <a:buNone/>
                </a:pPr>
                <a:r>
                  <a:rPr lang="en-US" b="1" i="1" dirty="0"/>
                  <a:t>111.52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b="1" i="1" dirty="0"/>
                  <a:t>0.40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en-US" b="1" i="1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EFB0A87-4A1C-49AA-B138-12B5AB447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968" y="4265164"/>
                <a:ext cx="3303224" cy="1186618"/>
              </a:xfrm>
              <a:prstGeom prst="rect">
                <a:avLst/>
              </a:prstGeom>
              <a:blipFill>
                <a:blip r:embed="rId4"/>
                <a:stretch>
                  <a:fillRect l="-3690" t="-8763" r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F14C7CF-0D47-4824-9F68-DCC8F800690A}"/>
              </a:ext>
            </a:extLst>
          </p:cNvPr>
          <p:cNvSpPr txBox="1">
            <a:spLocks/>
          </p:cNvSpPr>
          <p:nvPr/>
        </p:nvSpPr>
        <p:spPr>
          <a:xfrm>
            <a:off x="8050576" y="1577876"/>
            <a:ext cx="4251593" cy="480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0E0E2-4220-4C86-90AD-83F63A77F4E3}"/>
              </a:ext>
            </a:extLst>
          </p:cNvPr>
          <p:cNvSpPr txBox="1"/>
          <p:nvPr/>
        </p:nvSpPr>
        <p:spPr>
          <a:xfrm>
            <a:off x="6255785" y="5968362"/>
            <a:ext cx="509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Ellipsometry data showing thickness of native oxide and OTS SAM (95% confidence intervals)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25E9F-410A-47D8-8940-57FA7C3C2CFE}"/>
              </a:ext>
            </a:extLst>
          </p:cNvPr>
          <p:cNvSpPr/>
          <p:nvPr/>
        </p:nvSpPr>
        <p:spPr>
          <a:xfrm rot="16200000">
            <a:off x="5565932" y="2423944"/>
            <a:ext cx="511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cs typeface="Times New Roman" panose="02020603050405020304" pitchFamily="18" charset="0"/>
              </a:rPr>
              <a:t>(Å )</a:t>
            </a:r>
            <a:endParaRPr lang="en-US" sz="1200" dirty="0"/>
          </a:p>
        </p:txBody>
      </p:sp>
      <p:pic>
        <p:nvPicPr>
          <p:cNvPr id="10" name="Picture 2" descr="https://spacegrant.arizona.edu/sites/spacegrant.arizona.edu/files/about/logos/azsgc_logo_transparent_lg.png">
            <a:extLst>
              <a:ext uri="{FF2B5EF4-FFF2-40B4-BE49-F238E27FC236}">
                <a16:creationId xmlns:a16="http://schemas.microsoft.com/office/drawing/2014/main" id="{611FD7B8-499A-43BD-8892-F62219AA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2" y="5556316"/>
            <a:ext cx="966374" cy="12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www.rei.com/learn/expert-advice/rainwear-dwr/_jcr_content/images/image0.img.jpg/How%20DWR%20works.jpg">
            <a:extLst>
              <a:ext uri="{FF2B5EF4-FFF2-40B4-BE49-F238E27FC236}">
                <a16:creationId xmlns:a16="http://schemas.microsoft.com/office/drawing/2014/main" id="{D9B1200E-6BD1-4CDE-B594-B284D5A81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40" y="2129769"/>
            <a:ext cx="4095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4C64A0A-34F7-426E-B33C-A38687A4AECC}"/>
              </a:ext>
            </a:extLst>
          </p:cNvPr>
          <p:cNvSpPr txBox="1">
            <a:spLocks/>
          </p:cNvSpPr>
          <p:nvPr/>
        </p:nvSpPr>
        <p:spPr>
          <a:xfrm>
            <a:off x="9293356" y="6445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897E9-1EDC-4178-92A8-2168F3D91B2D}" type="slidenum">
              <a:rPr lang="en-US" sz="2000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3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BF5F-5FB9-47AF-84E2-5B0DF71B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45"/>
            <a:ext cx="10515600" cy="1325563"/>
          </a:xfrm>
        </p:spPr>
        <p:txBody>
          <a:bodyPr/>
          <a:lstStyle/>
          <a:p>
            <a:r>
              <a:rPr lang="en-US" dirty="0"/>
              <a:t>OTS SAMs deactivated surface for up to 200 pulses of TiCl</a:t>
            </a:r>
            <a:r>
              <a:rPr lang="en-US" baseline="-25000" dirty="0"/>
              <a:t>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F1376-164F-4A70-B7AA-D1D932AF3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/>
          <a:stretch/>
        </p:blipFill>
        <p:spPr>
          <a:xfrm>
            <a:off x="84462" y="1922483"/>
            <a:ext cx="9944277" cy="3645408"/>
          </a:xfrm>
        </p:spPr>
      </p:pic>
      <p:pic>
        <p:nvPicPr>
          <p:cNvPr id="7" name="Picture 2" descr="https://spacegrant.arizona.edu/sites/spacegrant.arizona.edu/files/about/logos/azsgc_logo_transparent_lg.png">
            <a:extLst>
              <a:ext uri="{FF2B5EF4-FFF2-40B4-BE49-F238E27FC236}">
                <a16:creationId xmlns:a16="http://schemas.microsoft.com/office/drawing/2014/main" id="{60DE32C1-F59C-431B-BD3E-77161EEFF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2" y="5567891"/>
            <a:ext cx="966374" cy="12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68F2A-97D1-4AB3-9365-832DD30FE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" r="49878"/>
          <a:stretch/>
        </p:blipFill>
        <p:spPr bwMode="auto">
          <a:xfrm>
            <a:off x="9090292" y="2013995"/>
            <a:ext cx="3017245" cy="318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C06B2-252A-4A1D-AEB6-1D9B0A92AE1F}"/>
              </a:ext>
            </a:extLst>
          </p:cNvPr>
          <p:cNvSpPr txBox="1"/>
          <p:nvPr/>
        </p:nvSpPr>
        <p:spPr>
          <a:xfrm>
            <a:off x="1683200" y="5567891"/>
            <a:ext cx="584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XPS spectrum after 200 pulses (200 </a:t>
            </a:r>
            <a:r>
              <a:rPr lang="en-US" i="1" dirty="0" err="1"/>
              <a:t>ms</a:t>
            </a:r>
            <a:r>
              <a:rPr lang="en-US" i="1" dirty="0"/>
              <a:t> and 0.2 </a:t>
            </a:r>
            <a:r>
              <a:rPr lang="en-US" i="1" dirty="0" err="1"/>
              <a:t>sccm</a:t>
            </a:r>
            <a:r>
              <a:rPr lang="en-US" i="1" dirty="0"/>
              <a:t>) of TiCl</a:t>
            </a:r>
            <a:r>
              <a:rPr lang="en-US" i="1" baseline="-25000" dirty="0"/>
              <a:t>4</a:t>
            </a:r>
            <a:endParaRPr lang="en-US" i="1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B2D0402-54FD-4974-AEAF-10898E530EA3}"/>
              </a:ext>
            </a:extLst>
          </p:cNvPr>
          <p:cNvSpPr txBox="1">
            <a:spLocks/>
          </p:cNvSpPr>
          <p:nvPr/>
        </p:nvSpPr>
        <p:spPr>
          <a:xfrm>
            <a:off x="9293356" y="6445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897E9-1EDC-4178-92A8-2168F3D91B2D}" type="slidenum">
              <a:rPr lang="en-US" sz="2000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3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1" y="628812"/>
            <a:ext cx="11119025" cy="1143000"/>
          </a:xfrm>
        </p:spPr>
        <p:txBody>
          <a:bodyPr>
            <a:noAutofit/>
          </a:bodyPr>
          <a:lstStyle/>
          <a:p>
            <a:r>
              <a:rPr lang="en-US" dirty="0"/>
              <a:t>Atomic force microscopy shows OTS monolayer roughness of 0.2 nm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3433" y="2056839"/>
            <a:ext cx="5220259" cy="381964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Atomic force microscopy (AFM) further shows defect free surface.</a:t>
            </a:r>
          </a:p>
          <a:p>
            <a:r>
              <a:rPr lang="en-US" sz="3200" dirty="0"/>
              <a:t>Surface roughness is equal to untreated SiO</a:t>
            </a:r>
            <a:r>
              <a:rPr lang="en-US" sz="3200" baseline="-25000" dirty="0"/>
              <a:t>2 </a:t>
            </a:r>
            <a:r>
              <a:rPr lang="en-US" sz="3200" dirty="0"/>
              <a:t>surface 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2800" i="1" dirty="0"/>
              <a:t>Ra: 0.2 nm</a:t>
            </a:r>
          </a:p>
          <a:p>
            <a:r>
              <a:rPr lang="en-US" sz="3200" dirty="0"/>
              <a:t>Surface roughness calculated from AFM: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i="1" dirty="0" err="1"/>
              <a:t>Rq</a:t>
            </a:r>
            <a:r>
              <a:rPr lang="en-US" i="1" dirty="0"/>
              <a:t>: 0.4 nm</a:t>
            </a:r>
          </a:p>
          <a:p>
            <a:pPr marL="0" indent="0">
              <a:buNone/>
            </a:pPr>
            <a:r>
              <a:rPr lang="en-US" i="1" dirty="0"/>
              <a:t>	Ra: 0.2 nm</a:t>
            </a:r>
            <a:endParaRPr lang="en-US" sz="28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"/>
          <a:stretch/>
        </p:blipFill>
        <p:spPr>
          <a:xfrm>
            <a:off x="663539" y="1862832"/>
            <a:ext cx="5424244" cy="4476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625CB-E723-41A3-A2D8-7BBCC0745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4" r="95260" b="1096"/>
          <a:stretch/>
        </p:blipFill>
        <p:spPr>
          <a:xfrm rot="5400000">
            <a:off x="3063454" y="4039007"/>
            <a:ext cx="257109" cy="4599740"/>
          </a:xfrm>
          <a:prstGeom prst="rect">
            <a:avLst/>
          </a:prstGeom>
        </p:spPr>
      </p:pic>
      <p:pic>
        <p:nvPicPr>
          <p:cNvPr id="7" name="Picture 2" descr="https://spacegrant.arizona.edu/sites/spacegrant.arizona.edu/files/about/logos/azsgc_logo_transparent_lg.png">
            <a:extLst>
              <a:ext uri="{FF2B5EF4-FFF2-40B4-BE49-F238E27FC236}">
                <a16:creationId xmlns:a16="http://schemas.microsoft.com/office/drawing/2014/main" id="{96FCFD4A-AD24-4463-9610-A86C0CAB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2" y="5567891"/>
            <a:ext cx="966374" cy="12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234C1E4-1370-44B0-A54F-EECEB441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356" y="6445069"/>
            <a:ext cx="2743200" cy="365125"/>
          </a:xfrm>
        </p:spPr>
        <p:txBody>
          <a:bodyPr/>
          <a:lstStyle/>
          <a:p>
            <a:fld id="{A26897E9-1EDC-4178-92A8-2168F3D91B2D}" type="slidenum">
              <a:rPr lang="en-US" sz="2000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1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Scoring OTS is example of SAM patterning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498" y="5841938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/>
              <a:t>Rq</a:t>
            </a:r>
            <a:r>
              <a:rPr lang="en-US" sz="2400" i="1" dirty="0"/>
              <a:t>: 77.575 nm</a:t>
            </a:r>
          </a:p>
          <a:p>
            <a:pPr marL="0" indent="0">
              <a:buNone/>
            </a:pPr>
            <a:r>
              <a:rPr lang="en-US" sz="2400" i="1" dirty="0"/>
              <a:t>Ra: 38.465 nm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BA2AAE-8762-4F96-A79F-547577E117D5}"/>
              </a:ext>
            </a:extLst>
          </p:cNvPr>
          <p:cNvGrpSpPr/>
          <p:nvPr/>
        </p:nvGrpSpPr>
        <p:grpSpPr>
          <a:xfrm>
            <a:off x="425985" y="1169452"/>
            <a:ext cx="5277768" cy="4728294"/>
            <a:chOff x="557245" y="1727061"/>
            <a:chExt cx="5277768" cy="47282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7"/>
            <a:stretch/>
          </p:blipFill>
          <p:spPr>
            <a:xfrm>
              <a:off x="762000" y="1946206"/>
              <a:ext cx="5073013" cy="43805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84723C-CB31-42FC-9626-30CE0D18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734" r="95260" b="1096"/>
            <a:stretch/>
          </p:blipFill>
          <p:spPr>
            <a:xfrm>
              <a:off x="557245" y="1727061"/>
              <a:ext cx="257109" cy="45997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A695FA-7128-41D2-AC77-576CD9542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734" r="95260" b="1096"/>
            <a:stretch/>
          </p:blipFill>
          <p:spPr>
            <a:xfrm rot="5400000">
              <a:off x="2728563" y="4026931"/>
              <a:ext cx="257109" cy="459974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011679" y="1852379"/>
            <a:ext cx="656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OTS manually scored using a diamond scribe</a:t>
            </a:r>
          </a:p>
          <a:p>
            <a:r>
              <a:rPr lang="en-US" sz="2000" dirty="0"/>
              <a:t>Contact mode AFM confirmed OTS removal</a:t>
            </a:r>
          </a:p>
        </p:txBody>
      </p:sp>
      <p:pic>
        <p:nvPicPr>
          <p:cNvPr id="10" name="Picture 2" descr="https://spacegrant.arizona.edu/sites/spacegrant.arizona.edu/files/about/logos/azsgc_logo_transparent_lg.png">
            <a:extLst>
              <a:ext uri="{FF2B5EF4-FFF2-40B4-BE49-F238E27FC236}">
                <a16:creationId xmlns:a16="http://schemas.microsoft.com/office/drawing/2014/main" id="{A76913D4-3955-44D6-BA5D-68064997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2" y="5567891"/>
            <a:ext cx="966374" cy="12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169852-3119-43D9-899B-04560FB982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" b="893"/>
          <a:stretch/>
        </p:blipFill>
        <p:spPr>
          <a:xfrm>
            <a:off x="6898059" y="2955439"/>
            <a:ext cx="4867954" cy="26851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F9A3A7-010B-42E8-A94A-6C6CF2D6608C}"/>
              </a:ext>
            </a:extLst>
          </p:cNvPr>
          <p:cNvSpPr txBox="1">
            <a:spLocks/>
          </p:cNvSpPr>
          <p:nvPr/>
        </p:nvSpPr>
        <p:spPr>
          <a:xfrm>
            <a:off x="8192194" y="5791647"/>
            <a:ext cx="3733800" cy="184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/>
              <a:t>Rq</a:t>
            </a:r>
            <a:r>
              <a:rPr lang="en-US" sz="2400" i="1" dirty="0"/>
              <a:t>: 309.007 nm</a:t>
            </a:r>
          </a:p>
          <a:p>
            <a:pPr marL="0" indent="0">
              <a:buNone/>
            </a:pPr>
            <a:r>
              <a:rPr lang="en-US" sz="2400" i="1" dirty="0"/>
              <a:t>Ra: 202.237 nm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0059454-D188-4E0C-AA7F-192D9F272EA7}"/>
              </a:ext>
            </a:extLst>
          </p:cNvPr>
          <p:cNvSpPr/>
          <p:nvPr/>
        </p:nvSpPr>
        <p:spPr>
          <a:xfrm rot="18959436">
            <a:off x="3112400" y="3052246"/>
            <a:ext cx="162046" cy="105329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F0EED-18C3-435C-9892-409752826EB9}"/>
              </a:ext>
            </a:extLst>
          </p:cNvPr>
          <p:cNvSpPr txBox="1"/>
          <p:nvPr/>
        </p:nvSpPr>
        <p:spPr>
          <a:xfrm>
            <a:off x="2083443" y="2670966"/>
            <a:ext cx="1689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Scored surface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726023B0-6E54-4BF4-BED1-958883CA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356" y="6445069"/>
            <a:ext cx="2743200" cy="365125"/>
          </a:xfrm>
        </p:spPr>
        <p:txBody>
          <a:bodyPr/>
          <a:lstStyle/>
          <a:p>
            <a:fld id="{A26897E9-1EDC-4178-92A8-2168F3D91B2D}" type="slidenum">
              <a:rPr lang="en-US" sz="2000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72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560</Words>
  <Application>Microsoft Office PowerPoint</Application>
  <PresentationFormat>Widescreen</PresentationFormat>
  <Paragraphs>113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Molecular Electronics: Octadecyltrichlorosilane Self-Assembled Monolayers on Silicon Dioxide</vt:lpstr>
      <vt:lpstr>Molecular Electronics in Biosensing Applications</vt:lpstr>
      <vt:lpstr>Self-Assembled Monolayers (SAMs)</vt:lpstr>
      <vt:lpstr>Hypotheses</vt:lpstr>
      <vt:lpstr>OTS Deposition Procedure</vt:lpstr>
      <vt:lpstr>Results: OTS deposition on SiO2/Si in ambient forms a SAM of 29±0.50 Å</vt:lpstr>
      <vt:lpstr>OTS SAMs deactivated surface for up to 200 pulses of TiCl4</vt:lpstr>
      <vt:lpstr>Atomic force microscopy shows OTS monolayer roughness of 0.2 nm </vt:lpstr>
      <vt:lpstr>Scoring OTS is example of SAM patterning</vt:lpstr>
      <vt:lpstr> Conclusion</vt:lpstr>
      <vt:lpstr>Future Work</vt:lpstr>
      <vt:lpstr>Acknowledgements</vt:lpstr>
      <vt:lpstr>References</vt:lpstr>
    </vt:vector>
  </TitlesOfParts>
  <Company>The 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Gonzalez, Gisselle - (gissellegonzalez)</dc:creator>
  <cp:lastModifiedBy>gisselle.1522@outlook.com</cp:lastModifiedBy>
  <cp:revision>66</cp:revision>
  <dcterms:created xsi:type="dcterms:W3CDTF">2017-11-28T20:51:46Z</dcterms:created>
  <dcterms:modified xsi:type="dcterms:W3CDTF">2018-03-31T03:57:27Z</dcterms:modified>
</cp:coreProperties>
</file>